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2" r:id="rId3"/>
    <p:sldId id="263" r:id="rId4"/>
  </p:sldIdLst>
  <p:sldSz cx="12192000" cy="6858000"/>
  <p:notesSz cx="6858000" cy="9144000"/>
  <p:embeddedFontLst>
    <p:embeddedFont>
      <p:font typeface="Adobe Fan Heiti Std B" panose="020B0700000000000000" charset="-128"/>
      <p:bold r:id="rId5"/>
    </p:embeddedFont>
    <p:embeddedFont>
      <p:font typeface="Arial Black" panose="020B0A04020102020204" pitchFamily="34" charset="0"/>
      <p:bold r:id="rId6"/>
    </p:embeddedFon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DA3A0"/>
    <a:srgbClr val="7DB5B2"/>
    <a:srgbClr val="A1CBC9"/>
    <a:srgbClr val="ABD0CE"/>
    <a:srgbClr val="91C1BF"/>
    <a:srgbClr val="C4DEDD"/>
    <a:srgbClr val="E4E0DC"/>
    <a:srgbClr val="EDEDED"/>
    <a:srgbClr val="D9D4CF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547" y="67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theme" Target="theme/theme1.xml"/><Relationship Id="rId5" Type="http://schemas.openxmlformats.org/officeDocument/2006/relationships/font" Target="fonts/font1.fntdata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47126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03016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B4F103BC-1830-402D-940B-6985A886CC66}"/>
              </a:ext>
            </a:extLst>
          </p:cNvPr>
          <p:cNvGrpSpPr/>
          <p:nvPr/>
        </p:nvGrpSpPr>
        <p:grpSpPr>
          <a:xfrm>
            <a:off x="4418808" y="1487122"/>
            <a:ext cx="3354383" cy="3263512"/>
            <a:chOff x="4167300" y="1103664"/>
            <a:chExt cx="3687317" cy="4092130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ADF38826-6759-4193-AC33-FFF24077757F}"/>
                </a:ext>
              </a:extLst>
            </p:cNvPr>
            <p:cNvSpPr/>
            <p:nvPr/>
          </p:nvSpPr>
          <p:spPr>
            <a:xfrm rot="21362949">
              <a:off x="4167300" y="1103664"/>
              <a:ext cx="3687317" cy="4092130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>
                <a:latin typeface="Arial Black" panose="020B0A04020102020204" pitchFamily="34" charset="0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40C415D9-B2A1-4B8E-8608-CD7962FCD570}"/>
                </a:ext>
              </a:extLst>
            </p:cNvPr>
            <p:cNvSpPr/>
            <p:nvPr/>
          </p:nvSpPr>
          <p:spPr>
            <a:xfrm rot="673590">
              <a:off x="4225688" y="1129589"/>
              <a:ext cx="3570542" cy="4040278"/>
            </a:xfrm>
            <a:prstGeom prst="rect">
              <a:avLst/>
            </a:prstGeom>
            <a:solidFill>
              <a:srgbClr val="91C1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latin typeface="Arial Black" panose="020B0A0402010202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2B823FBC-A28F-47C9-9FAE-215D07DCC087}"/>
                </a:ext>
              </a:extLst>
            </p:cNvPr>
            <p:cNvSpPr txBox="1"/>
            <p:nvPr/>
          </p:nvSpPr>
          <p:spPr>
            <a:xfrm>
              <a:off x="4626498" y="1889355"/>
              <a:ext cx="3089931" cy="5788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endParaRPr lang="en-US" altLang="ko-KR" sz="2400" spc="600" dirty="0">
                <a:solidFill>
                  <a:srgbClr val="0070C0"/>
                </a:solidFill>
                <a:latin typeface="Arial Black" panose="020B0A04020102020204" pitchFamily="34" charset="0"/>
                <a:ea typeface="나눔고딕 ExtraBold" panose="020D0904000000000000" pitchFamily="50" charset="-127"/>
                <a:cs typeface="한컴돋움" panose="02030600000101010101" pitchFamily="18" charset="2"/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CB006E33-89AB-46DD-AB80-D75A846C2484}"/>
                </a:ext>
              </a:extLst>
            </p:cNvPr>
            <p:cNvSpPr/>
            <p:nvPr/>
          </p:nvSpPr>
          <p:spPr>
            <a:xfrm>
              <a:off x="4626498" y="3810376"/>
              <a:ext cx="2768920" cy="3859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endParaRPr lang="en-US" altLang="ko-KR" sz="1400" b="1" spc="600" dirty="0">
                <a:solidFill>
                  <a:srgbClr val="EDEDED"/>
                </a:solidFill>
                <a:latin typeface="Arial Black" panose="020B0A04020102020204" pitchFamily="34" charset="0"/>
                <a:ea typeface="나눔고딕 ExtraBold" panose="020D0904000000000000" pitchFamily="50" charset="-127"/>
                <a:cs typeface="한컴돋움" panose="02030600000101010101" pitchFamily="18" charset="2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3801ED1-F3F0-4729-AB46-671E9B58D30D}"/>
              </a:ext>
            </a:extLst>
          </p:cNvPr>
          <p:cNvSpPr txBox="1"/>
          <p:nvPr/>
        </p:nvSpPr>
        <p:spPr>
          <a:xfrm>
            <a:off x="8761863" y="5130574"/>
            <a:ext cx="31935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latin typeface="Arial Black" panose="020B0A04020102020204" pitchFamily="34" charset="0"/>
              </a:rPr>
              <a:t>201600276 </a:t>
            </a:r>
            <a:r>
              <a:rPr lang="ko-KR" altLang="en-US" dirty="0" err="1">
                <a:latin typeface="Arial Black" panose="020B0A04020102020204" pitchFamily="34" charset="0"/>
              </a:rPr>
              <a:t>박유승</a:t>
            </a:r>
            <a:endParaRPr lang="en-US" altLang="ko-KR" dirty="0">
              <a:latin typeface="Arial Black" panose="020B0A04020102020204" pitchFamily="34" charset="0"/>
            </a:endParaRPr>
          </a:p>
          <a:p>
            <a:r>
              <a:rPr lang="en-US" altLang="ko-KR" dirty="0">
                <a:latin typeface="Arial Black" panose="020B0A04020102020204" pitchFamily="34" charset="0"/>
              </a:rPr>
              <a:t>201600286 </a:t>
            </a:r>
            <a:r>
              <a:rPr lang="ko-KR" altLang="en-US" dirty="0" err="1">
                <a:latin typeface="Arial Black" panose="020B0A04020102020204" pitchFamily="34" charset="0"/>
              </a:rPr>
              <a:t>이보근</a:t>
            </a:r>
            <a:endParaRPr lang="en-US" altLang="ko-KR" dirty="0">
              <a:latin typeface="Arial Black" panose="020B0A04020102020204" pitchFamily="34" charset="0"/>
            </a:endParaRPr>
          </a:p>
          <a:p>
            <a:r>
              <a:rPr lang="en-US" altLang="ko-KR" dirty="0">
                <a:latin typeface="Arial Black" panose="020B0A04020102020204" pitchFamily="34" charset="0"/>
              </a:rPr>
              <a:t>201600291 </a:t>
            </a:r>
            <a:r>
              <a:rPr lang="ko-KR" altLang="en-US" dirty="0">
                <a:latin typeface="Arial Black" panose="020B0A04020102020204" pitchFamily="34" charset="0"/>
              </a:rPr>
              <a:t>이재희</a:t>
            </a:r>
            <a:endParaRPr lang="en-US" altLang="ko-KR" dirty="0">
              <a:latin typeface="Arial Black" panose="020B0A04020102020204" pitchFamily="34" charset="0"/>
            </a:endParaRPr>
          </a:p>
          <a:p>
            <a:r>
              <a:rPr lang="en-US" altLang="ko-KR" dirty="0">
                <a:latin typeface="Arial Black" panose="020B0A04020102020204" pitchFamily="34" charset="0"/>
              </a:rPr>
              <a:t>201600294 </a:t>
            </a:r>
            <a:r>
              <a:rPr lang="ko-KR" altLang="en-US" dirty="0">
                <a:latin typeface="Arial Black" panose="020B0A04020102020204" pitchFamily="34" charset="0"/>
              </a:rPr>
              <a:t>임승호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DCAB34-E253-4050-979C-624EAE79F394}"/>
              </a:ext>
            </a:extLst>
          </p:cNvPr>
          <p:cNvSpPr txBox="1"/>
          <p:nvPr/>
        </p:nvSpPr>
        <p:spPr>
          <a:xfrm>
            <a:off x="4897055" y="2210937"/>
            <a:ext cx="251891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err="1">
                <a:latin typeface="Arial Black" panose="020B0A04020102020204" pitchFamily="34" charset="0"/>
                <a:ea typeface="궁서" panose="02030600000101010101" pitchFamily="18" charset="-127"/>
              </a:rPr>
              <a:t>캡스톤</a:t>
            </a:r>
            <a:r>
              <a:rPr lang="ko-KR" altLang="en-US" sz="2800" dirty="0">
                <a:latin typeface="Arial Black" panose="020B0A04020102020204" pitchFamily="34" charset="0"/>
                <a:ea typeface="궁서" panose="02030600000101010101" pitchFamily="18" charset="-127"/>
              </a:rPr>
              <a:t> 디자인</a:t>
            </a:r>
            <a:endParaRPr lang="en-US" altLang="ko-KR" sz="2800" dirty="0">
              <a:latin typeface="Arial Black" panose="020B0A04020102020204" pitchFamily="34" charset="0"/>
              <a:ea typeface="궁서" panose="02030600000101010101" pitchFamily="18" charset="-127"/>
            </a:endParaRPr>
          </a:p>
          <a:p>
            <a:endParaRPr lang="en-US" altLang="ko-KR" sz="2800" dirty="0">
              <a:latin typeface="Arial Black" panose="020B0A04020102020204" pitchFamily="34" charset="0"/>
              <a:ea typeface="궁서" panose="02030600000101010101" pitchFamily="18" charset="-127"/>
            </a:endParaRPr>
          </a:p>
          <a:p>
            <a:endParaRPr lang="en-US" altLang="ko-KR" sz="2800" dirty="0">
              <a:latin typeface="Arial Black" panose="020B0A04020102020204" pitchFamily="34" charset="0"/>
              <a:ea typeface="궁서" panose="02030600000101010101" pitchFamily="18" charset="-127"/>
            </a:endParaRPr>
          </a:p>
          <a:p>
            <a:r>
              <a:rPr lang="ko-KR" altLang="en-US" sz="2800" dirty="0">
                <a:latin typeface="Arial Black" panose="020B0A04020102020204" pitchFamily="34" charset="0"/>
                <a:ea typeface="궁서" panose="02030600000101010101" pitchFamily="18" charset="-127"/>
              </a:rPr>
              <a:t>   아이디어</a:t>
            </a:r>
          </a:p>
        </p:txBody>
      </p:sp>
    </p:spTree>
    <p:extLst>
      <p:ext uri="{BB962C8B-B14F-4D97-AF65-F5344CB8AC3E}">
        <p14:creationId xmlns:p14="http://schemas.microsoft.com/office/powerpoint/2010/main" val="4554243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809866" y="425390"/>
            <a:ext cx="16546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rgbClr val="FF0000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아이디어 </a:t>
            </a:r>
            <a:r>
              <a:rPr lang="en-US" altLang="ko-KR" sz="2000" spc="-150" dirty="0">
                <a:solidFill>
                  <a:srgbClr val="FF0000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-  1</a:t>
            </a:r>
            <a:endParaRPr lang="ko-KR" altLang="en-US" sz="2000" spc="-150" dirty="0">
              <a:solidFill>
                <a:srgbClr val="FF0000"/>
              </a:solidFill>
              <a:latin typeface="궁서" panose="02030600000101010101" pitchFamily="18" charset="-127"/>
              <a:ea typeface="궁서" panose="0203060000010101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C627EDE-30E7-417B-81F7-FBDFFC600D74}"/>
              </a:ext>
            </a:extLst>
          </p:cNvPr>
          <p:cNvGrpSpPr/>
          <p:nvPr/>
        </p:nvGrpSpPr>
        <p:grpSpPr>
          <a:xfrm>
            <a:off x="0" y="168965"/>
            <a:ext cx="12192000" cy="6524901"/>
            <a:chOff x="0" y="168965"/>
            <a:chExt cx="12192000" cy="6524901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E05FAD09-C05A-455A-8F03-A24CFD2C6BF4}"/>
                </a:ext>
              </a:extLst>
            </p:cNvPr>
            <p:cNvSpPr/>
            <p:nvPr/>
          </p:nvSpPr>
          <p:spPr>
            <a:xfrm>
              <a:off x="0" y="168965"/>
              <a:ext cx="12192000" cy="90970"/>
            </a:xfrm>
            <a:prstGeom prst="rect">
              <a:avLst/>
            </a:prstGeom>
            <a:solidFill>
              <a:srgbClr val="91C1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3188E78-3F7F-487B-866D-7C15568801DE}"/>
                </a:ext>
              </a:extLst>
            </p:cNvPr>
            <p:cNvSpPr/>
            <p:nvPr/>
          </p:nvSpPr>
          <p:spPr>
            <a:xfrm>
              <a:off x="0" y="6602896"/>
              <a:ext cx="12192000" cy="90970"/>
            </a:xfrm>
            <a:prstGeom prst="rect">
              <a:avLst/>
            </a:prstGeom>
            <a:solidFill>
              <a:srgbClr val="91C1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05F66E99-3362-47D5-A399-72D0AD03965C}"/>
              </a:ext>
            </a:extLst>
          </p:cNvPr>
          <p:cNvGrpSpPr/>
          <p:nvPr/>
        </p:nvGrpSpPr>
        <p:grpSpPr>
          <a:xfrm>
            <a:off x="1564239" y="1079137"/>
            <a:ext cx="8607892" cy="4742647"/>
            <a:chOff x="2761564" y="2037522"/>
            <a:chExt cx="6719437" cy="3337228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EE6180EB-73A0-4A84-A5E7-A40FBC5DBFEC}"/>
                </a:ext>
              </a:extLst>
            </p:cNvPr>
            <p:cNvGrpSpPr/>
            <p:nvPr/>
          </p:nvGrpSpPr>
          <p:grpSpPr>
            <a:xfrm>
              <a:off x="2761564" y="2037522"/>
              <a:ext cx="6719437" cy="3337228"/>
              <a:chOff x="1779392" y="1903744"/>
              <a:chExt cx="7871335" cy="3909321"/>
            </a:xfrm>
          </p:grpSpPr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ED96E934-B225-4AAF-B8DD-F5F2DCE7CC0B}"/>
                  </a:ext>
                </a:extLst>
              </p:cNvPr>
              <p:cNvGrpSpPr/>
              <p:nvPr/>
            </p:nvGrpSpPr>
            <p:grpSpPr>
              <a:xfrm>
                <a:off x="1779392" y="1903744"/>
                <a:ext cx="7812098" cy="1786748"/>
                <a:chOff x="2241208" y="2291158"/>
                <a:chExt cx="9248891" cy="2722342"/>
              </a:xfrm>
              <a:noFill/>
            </p:grpSpPr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129841FE-1162-4168-9338-DBBBDF3A9DA5}"/>
                    </a:ext>
                  </a:extLst>
                </p:cNvPr>
                <p:cNvSpPr/>
                <p:nvPr/>
              </p:nvSpPr>
              <p:spPr>
                <a:xfrm>
                  <a:off x="3910570" y="2291158"/>
                  <a:ext cx="7579529" cy="2672878"/>
                </a:xfrm>
                <a:prstGeom prst="rect">
                  <a:avLst/>
                </a:prstGeom>
                <a:grpFill/>
                <a:ln w="19050">
                  <a:solidFill>
                    <a:schemeClr val="bg2">
                      <a:lumMod val="7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Adobe Fan Heiti Std B" panose="020B0700000000000000" pitchFamily="34" charset="-128"/>
                  </a:endParaRPr>
                </a:p>
              </p:txBody>
            </p:sp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E7A4615B-A0C8-4E75-B4E9-64A370610069}"/>
                    </a:ext>
                  </a:extLst>
                </p:cNvPr>
                <p:cNvSpPr/>
                <p:nvPr/>
              </p:nvSpPr>
              <p:spPr>
                <a:xfrm>
                  <a:off x="2241208" y="2291158"/>
                  <a:ext cx="2843132" cy="2722342"/>
                </a:xfrm>
                <a:prstGeom prst="rect">
                  <a:avLst/>
                </a:prstGeom>
                <a:solidFill>
                  <a:srgbClr val="ABD0CE"/>
                </a:solidFill>
                <a:ln w="38100">
                  <a:solidFill>
                    <a:srgbClr val="EDEDE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latin typeface="Adobe Fan Heiti Std B" panose="020B0700000000000000" pitchFamily="34" charset="-128"/>
                      <a:ea typeface="Adobe Fan Heiti Std B" panose="020B0700000000000000" pitchFamily="34" charset="-128"/>
                    </a:rPr>
                    <a:t>PHOTO</a:t>
                  </a:r>
                  <a:endParaRPr lang="ko-KR" altLang="en-US" dirty="0">
                    <a:latin typeface="Adobe Fan Heiti Std B" panose="020B0700000000000000" pitchFamily="34" charset="-128"/>
                    <a:ea typeface="나눔바른고딕" panose="020B0603020101020101" pitchFamily="50" charset="-127"/>
                  </a:endParaRPr>
                </a:p>
              </p:txBody>
            </p:sp>
          </p:grp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0406EAD4-E584-4EEF-B102-9D9AE7C81967}"/>
                  </a:ext>
                </a:extLst>
              </p:cNvPr>
              <p:cNvGrpSpPr/>
              <p:nvPr/>
            </p:nvGrpSpPr>
            <p:grpSpPr>
              <a:xfrm flipH="1">
                <a:off x="1779394" y="4045139"/>
                <a:ext cx="7871333" cy="1767926"/>
                <a:chOff x="2433151" y="3121389"/>
                <a:chExt cx="6451222" cy="2464141"/>
              </a:xfrm>
              <a:noFill/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89C95AE9-B8E4-4381-AB6F-F3F44528A599}"/>
                    </a:ext>
                  </a:extLst>
                </p:cNvPr>
                <p:cNvSpPr/>
                <p:nvPr/>
              </p:nvSpPr>
              <p:spPr>
                <a:xfrm>
                  <a:off x="4749695" y="3183526"/>
                  <a:ext cx="4134678" cy="2205945"/>
                </a:xfrm>
                <a:prstGeom prst="rect">
                  <a:avLst/>
                </a:prstGeom>
                <a:grpFill/>
                <a:ln w="19050">
                  <a:solidFill>
                    <a:schemeClr val="bg2">
                      <a:lumMod val="7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Adobe Fan Heiti Std B" panose="020B0700000000000000" pitchFamily="34" charset="-128"/>
                  </a:endParaRPr>
                </a:p>
              </p:txBody>
            </p:sp>
            <p:sp>
              <p:nvSpPr>
                <p:cNvPr id="44" name="직사각형 43">
                  <a:extLst>
                    <a:ext uri="{FF2B5EF4-FFF2-40B4-BE49-F238E27FC236}">
                      <a16:creationId xmlns:a16="http://schemas.microsoft.com/office/drawing/2014/main" id="{E7479881-DDCC-4EC2-8912-7751E4728838}"/>
                    </a:ext>
                  </a:extLst>
                </p:cNvPr>
                <p:cNvSpPr/>
                <p:nvPr/>
              </p:nvSpPr>
              <p:spPr>
                <a:xfrm>
                  <a:off x="2433151" y="3121389"/>
                  <a:ext cx="2672067" cy="2464141"/>
                </a:xfrm>
                <a:prstGeom prst="rect">
                  <a:avLst/>
                </a:prstGeom>
                <a:solidFill>
                  <a:srgbClr val="ABD0CE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latin typeface="Adobe Fan Heiti Std B" panose="020B0700000000000000" pitchFamily="34" charset="-128"/>
                      <a:ea typeface="Adobe Fan Heiti Std B" panose="020B0700000000000000" pitchFamily="34" charset="-128"/>
                    </a:rPr>
                    <a:t>PHOTO</a:t>
                  </a:r>
                  <a:endParaRPr lang="ko-KR" altLang="en-US" dirty="0">
                    <a:latin typeface="Adobe Fan Heiti Std B" panose="020B0700000000000000" pitchFamily="34" charset="-128"/>
                    <a:ea typeface="나눔바른고딕" panose="020B0603020101020101" pitchFamily="50" charset="-127"/>
                  </a:endParaRPr>
                </a:p>
              </p:txBody>
            </p:sp>
          </p:grp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3158C28-FBAA-4619-962D-47D679127640}"/>
                </a:ext>
              </a:extLst>
            </p:cNvPr>
            <p:cNvSpPr txBox="1"/>
            <p:nvPr/>
          </p:nvSpPr>
          <p:spPr>
            <a:xfrm>
              <a:off x="5059328" y="2190375"/>
              <a:ext cx="4017635" cy="14943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이름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 </a:t>
              </a:r>
              <a:r>
                <a:rPr lang="ko-KR" altLang="en-US" sz="1200" dirty="0" err="1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전통시장어플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만든 이유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1)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사회 전반에서 전통시장을 살리려는 노력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  2)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현재의 어플은 소비자들의 불편함을 완전히 해소하지 못함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  3)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기사에 따르면 오프라인에선 마트와 시장이 칼같이 </a:t>
              </a:r>
              <a:r>
                <a:rPr lang="ko-KR" altLang="en-US" sz="1200" dirty="0" err="1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구분지어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      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 지지만 온라인에서는 그렇지 않은 것을 보여줌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</a:t>
              </a:r>
            </a:p>
            <a:p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필요기능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1)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시장 내 점포의 자세한 정보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(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예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상호명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,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물품 정보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,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전화번호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)</a:t>
              </a: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2)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 리뷰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,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댓글 기능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3)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물품별로 구분 지어진 메뉴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,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그에 따른 점포 안내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B7F22C-3992-4D94-A599-ED2D585CD656}"/>
                </a:ext>
              </a:extLst>
            </p:cNvPr>
            <p:cNvSpPr txBox="1"/>
            <p:nvPr/>
          </p:nvSpPr>
          <p:spPr>
            <a:xfrm>
              <a:off x="2971855" y="4043301"/>
              <a:ext cx="3515697" cy="11045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이름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자동차 스마트에어컨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만든 이유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 자동차 운전시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차량 내부와 외부의 기온차에 의해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 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유리에 끼는 습기로 인한 불편함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+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위험성을 해소하기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 위함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필요 기능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1)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온도 감지센서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 2)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에어컨 자동기능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</p:grpSp>
      <p:pic>
        <p:nvPicPr>
          <p:cNvPr id="3" name="그림 2">
            <a:extLst>
              <a:ext uri="{FF2B5EF4-FFF2-40B4-BE49-F238E27FC236}">
                <a16:creationId xmlns:a16="http://schemas.microsoft.com/office/drawing/2014/main" id="{9A2C5FEF-7435-4929-9948-084434C81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2905" y="3497893"/>
            <a:ext cx="3773101" cy="254563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CA5F4322-0FEE-4906-BEB8-9C47AB87F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888" y="1017837"/>
            <a:ext cx="3022811" cy="2167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347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829102" y="433162"/>
            <a:ext cx="17203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spc="-150" dirty="0">
                <a:solidFill>
                  <a:srgbClr val="FF0000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아이디어  </a:t>
            </a:r>
            <a:r>
              <a:rPr lang="en-US" altLang="ko-KR" sz="2000" spc="-150" dirty="0">
                <a:solidFill>
                  <a:srgbClr val="FF0000"/>
                </a:solidFill>
                <a:latin typeface="궁서" panose="02030600000101010101" pitchFamily="18" charset="-127"/>
                <a:ea typeface="궁서" panose="02030600000101010101" pitchFamily="18" charset="-127"/>
              </a:rPr>
              <a:t>-  2</a:t>
            </a:r>
            <a:endParaRPr lang="ko-KR" altLang="en-US" sz="2000" spc="-150" dirty="0">
              <a:solidFill>
                <a:srgbClr val="FF0000"/>
              </a:solidFill>
              <a:latin typeface="궁서" panose="02030600000101010101" pitchFamily="18" charset="-127"/>
              <a:ea typeface="궁서" panose="0203060000010101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9C627EDE-30E7-417B-81F7-FBDFFC600D74}"/>
              </a:ext>
            </a:extLst>
          </p:cNvPr>
          <p:cNvGrpSpPr/>
          <p:nvPr/>
        </p:nvGrpSpPr>
        <p:grpSpPr>
          <a:xfrm>
            <a:off x="0" y="168965"/>
            <a:ext cx="12192000" cy="6524901"/>
            <a:chOff x="0" y="168965"/>
            <a:chExt cx="12192000" cy="6524901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E05FAD09-C05A-455A-8F03-A24CFD2C6BF4}"/>
                </a:ext>
              </a:extLst>
            </p:cNvPr>
            <p:cNvSpPr/>
            <p:nvPr/>
          </p:nvSpPr>
          <p:spPr>
            <a:xfrm>
              <a:off x="0" y="168965"/>
              <a:ext cx="12192000" cy="90970"/>
            </a:xfrm>
            <a:prstGeom prst="rect">
              <a:avLst/>
            </a:prstGeom>
            <a:solidFill>
              <a:srgbClr val="91C1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43188E78-3F7F-487B-866D-7C15568801DE}"/>
                </a:ext>
              </a:extLst>
            </p:cNvPr>
            <p:cNvSpPr/>
            <p:nvPr/>
          </p:nvSpPr>
          <p:spPr>
            <a:xfrm>
              <a:off x="0" y="6602896"/>
              <a:ext cx="12192000" cy="90970"/>
            </a:xfrm>
            <a:prstGeom prst="rect">
              <a:avLst/>
            </a:prstGeom>
            <a:solidFill>
              <a:srgbClr val="91C1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:a16="http://schemas.microsoft.com/office/drawing/2014/main" id="{05F66E99-3362-47D5-A399-72D0AD03965C}"/>
              </a:ext>
            </a:extLst>
          </p:cNvPr>
          <p:cNvGrpSpPr/>
          <p:nvPr/>
        </p:nvGrpSpPr>
        <p:grpSpPr>
          <a:xfrm>
            <a:off x="1689273" y="1144686"/>
            <a:ext cx="8607892" cy="4742647"/>
            <a:chOff x="2761564" y="2037522"/>
            <a:chExt cx="6719437" cy="3337228"/>
          </a:xfrm>
        </p:grpSpPr>
        <p:grpSp>
          <p:nvGrpSpPr>
            <p:cNvPr id="45" name="그룹 44">
              <a:extLst>
                <a:ext uri="{FF2B5EF4-FFF2-40B4-BE49-F238E27FC236}">
                  <a16:creationId xmlns:a16="http://schemas.microsoft.com/office/drawing/2014/main" id="{EE6180EB-73A0-4A84-A5E7-A40FBC5DBFEC}"/>
                </a:ext>
              </a:extLst>
            </p:cNvPr>
            <p:cNvGrpSpPr/>
            <p:nvPr/>
          </p:nvGrpSpPr>
          <p:grpSpPr>
            <a:xfrm>
              <a:off x="2761564" y="2037522"/>
              <a:ext cx="6719437" cy="3337228"/>
              <a:chOff x="1779392" y="1903744"/>
              <a:chExt cx="7871335" cy="3909321"/>
            </a:xfrm>
          </p:grpSpPr>
          <p:grpSp>
            <p:nvGrpSpPr>
              <p:cNvPr id="41" name="그룹 40">
                <a:extLst>
                  <a:ext uri="{FF2B5EF4-FFF2-40B4-BE49-F238E27FC236}">
                    <a16:creationId xmlns:a16="http://schemas.microsoft.com/office/drawing/2014/main" id="{ED96E934-B225-4AAF-B8DD-F5F2DCE7CC0B}"/>
                  </a:ext>
                </a:extLst>
              </p:cNvPr>
              <p:cNvGrpSpPr/>
              <p:nvPr/>
            </p:nvGrpSpPr>
            <p:grpSpPr>
              <a:xfrm>
                <a:off x="1779392" y="1903744"/>
                <a:ext cx="7812098" cy="1786748"/>
                <a:chOff x="2241208" y="2291158"/>
                <a:chExt cx="9248891" cy="2722342"/>
              </a:xfrm>
              <a:noFill/>
            </p:grpSpPr>
            <p:sp>
              <p:nvSpPr>
                <p:cNvPr id="39" name="직사각형 38">
                  <a:extLst>
                    <a:ext uri="{FF2B5EF4-FFF2-40B4-BE49-F238E27FC236}">
                      <a16:creationId xmlns:a16="http://schemas.microsoft.com/office/drawing/2014/main" id="{129841FE-1162-4168-9338-DBBBDF3A9DA5}"/>
                    </a:ext>
                  </a:extLst>
                </p:cNvPr>
                <p:cNvSpPr/>
                <p:nvPr/>
              </p:nvSpPr>
              <p:spPr>
                <a:xfrm>
                  <a:off x="3910570" y="2315889"/>
                  <a:ext cx="7579529" cy="2672878"/>
                </a:xfrm>
                <a:prstGeom prst="rect">
                  <a:avLst/>
                </a:prstGeom>
                <a:grpFill/>
                <a:ln w="19050">
                  <a:solidFill>
                    <a:schemeClr val="bg2">
                      <a:lumMod val="7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Adobe Fan Heiti Std B" panose="020B0700000000000000" pitchFamily="34" charset="-128"/>
                  </a:endParaRPr>
                </a:p>
              </p:txBody>
            </p:sp>
            <p:sp>
              <p:nvSpPr>
                <p:cNvPr id="40" name="직사각형 39">
                  <a:extLst>
                    <a:ext uri="{FF2B5EF4-FFF2-40B4-BE49-F238E27FC236}">
                      <a16:creationId xmlns:a16="http://schemas.microsoft.com/office/drawing/2014/main" id="{E7A4615B-A0C8-4E75-B4E9-64A370610069}"/>
                    </a:ext>
                  </a:extLst>
                </p:cNvPr>
                <p:cNvSpPr/>
                <p:nvPr/>
              </p:nvSpPr>
              <p:spPr>
                <a:xfrm>
                  <a:off x="2241208" y="2291158"/>
                  <a:ext cx="2843132" cy="2722342"/>
                </a:xfrm>
                <a:prstGeom prst="rect">
                  <a:avLst/>
                </a:prstGeom>
                <a:solidFill>
                  <a:srgbClr val="ABD0CE"/>
                </a:solidFill>
                <a:ln w="38100">
                  <a:solidFill>
                    <a:srgbClr val="EDEDED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latin typeface="Adobe Fan Heiti Std B" panose="020B0700000000000000" pitchFamily="34" charset="-128"/>
                      <a:ea typeface="Adobe Fan Heiti Std B" panose="020B0700000000000000" pitchFamily="34" charset="-128"/>
                    </a:rPr>
                    <a:t>PHOTO</a:t>
                  </a:r>
                  <a:endParaRPr lang="ko-KR" altLang="en-US" dirty="0">
                    <a:latin typeface="Adobe Fan Heiti Std B" panose="020B0700000000000000" pitchFamily="34" charset="-128"/>
                    <a:ea typeface="나눔바른고딕" panose="020B0603020101020101" pitchFamily="50" charset="-127"/>
                  </a:endParaRPr>
                </a:p>
              </p:txBody>
            </p:sp>
          </p:grpSp>
          <p:grpSp>
            <p:nvGrpSpPr>
              <p:cNvPr id="42" name="그룹 41">
                <a:extLst>
                  <a:ext uri="{FF2B5EF4-FFF2-40B4-BE49-F238E27FC236}">
                    <a16:creationId xmlns:a16="http://schemas.microsoft.com/office/drawing/2014/main" id="{0406EAD4-E584-4EEF-B102-9D9AE7C81967}"/>
                  </a:ext>
                </a:extLst>
              </p:cNvPr>
              <p:cNvGrpSpPr/>
              <p:nvPr/>
            </p:nvGrpSpPr>
            <p:grpSpPr>
              <a:xfrm flipH="1">
                <a:off x="1779394" y="4045139"/>
                <a:ext cx="7871333" cy="1767926"/>
                <a:chOff x="2433151" y="3121389"/>
                <a:chExt cx="6451222" cy="2464141"/>
              </a:xfrm>
              <a:noFill/>
            </p:grpSpPr>
            <p:sp>
              <p:nvSpPr>
                <p:cNvPr id="43" name="직사각형 42">
                  <a:extLst>
                    <a:ext uri="{FF2B5EF4-FFF2-40B4-BE49-F238E27FC236}">
                      <a16:creationId xmlns:a16="http://schemas.microsoft.com/office/drawing/2014/main" id="{89C95AE9-B8E4-4381-AB6F-F3F44528A599}"/>
                    </a:ext>
                  </a:extLst>
                </p:cNvPr>
                <p:cNvSpPr/>
                <p:nvPr/>
              </p:nvSpPr>
              <p:spPr>
                <a:xfrm>
                  <a:off x="4749695" y="3183526"/>
                  <a:ext cx="4134678" cy="2205945"/>
                </a:xfrm>
                <a:prstGeom prst="rect">
                  <a:avLst/>
                </a:prstGeom>
                <a:grpFill/>
                <a:ln w="19050">
                  <a:solidFill>
                    <a:schemeClr val="bg2">
                      <a:lumMod val="75000"/>
                    </a:schemeClr>
                  </a:solidFill>
                  <a:prstDash val="sys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latin typeface="Adobe Fan Heiti Std B" panose="020B0700000000000000" pitchFamily="34" charset="-128"/>
                  </a:endParaRPr>
                </a:p>
              </p:txBody>
            </p:sp>
            <p:sp>
              <p:nvSpPr>
                <p:cNvPr id="44" name="직사각형 43">
                  <a:extLst>
                    <a:ext uri="{FF2B5EF4-FFF2-40B4-BE49-F238E27FC236}">
                      <a16:creationId xmlns:a16="http://schemas.microsoft.com/office/drawing/2014/main" id="{E7479881-DDCC-4EC2-8912-7751E4728838}"/>
                    </a:ext>
                  </a:extLst>
                </p:cNvPr>
                <p:cNvSpPr/>
                <p:nvPr/>
              </p:nvSpPr>
              <p:spPr>
                <a:xfrm>
                  <a:off x="2433151" y="3121389"/>
                  <a:ext cx="2672067" cy="2464141"/>
                </a:xfrm>
                <a:prstGeom prst="rect">
                  <a:avLst/>
                </a:prstGeom>
                <a:solidFill>
                  <a:srgbClr val="ABD0CE"/>
                </a:solidFill>
                <a:ln w="3810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ko-KR" dirty="0">
                      <a:latin typeface="Adobe Fan Heiti Std B" panose="020B0700000000000000" pitchFamily="34" charset="-128"/>
                      <a:ea typeface="Adobe Fan Heiti Std B" panose="020B0700000000000000" pitchFamily="34" charset="-128"/>
                    </a:rPr>
                    <a:t>PHOTO</a:t>
                  </a:r>
                  <a:endParaRPr lang="ko-KR" altLang="en-US" dirty="0">
                    <a:latin typeface="Adobe Fan Heiti Std B" panose="020B0700000000000000" pitchFamily="34" charset="-128"/>
                    <a:ea typeface="나눔바른고딕" panose="020B0603020101020101" pitchFamily="50" charset="-127"/>
                  </a:endParaRPr>
                </a:p>
              </p:txBody>
            </p:sp>
          </p:grp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83158C28-FBAA-4619-962D-47D679127640}"/>
                </a:ext>
              </a:extLst>
            </p:cNvPr>
            <p:cNvSpPr txBox="1"/>
            <p:nvPr/>
          </p:nvSpPr>
          <p:spPr>
            <a:xfrm>
              <a:off x="5059328" y="2190375"/>
              <a:ext cx="4017635" cy="11045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이름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스마트 스틱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만든 이유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시각장애인들의 사고 감소와 등산객의 안전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필요기능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1)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조명기능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2)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음성인식기능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3)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충격감지기능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4)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거리감지기능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FB7F22C-3992-4D94-A599-ED2D585CD656}"/>
                </a:ext>
              </a:extLst>
            </p:cNvPr>
            <p:cNvSpPr txBox="1"/>
            <p:nvPr/>
          </p:nvSpPr>
          <p:spPr>
            <a:xfrm>
              <a:off x="2890445" y="4032166"/>
              <a:ext cx="3678517" cy="12344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이름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보안장치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만든 이유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혼자 사는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,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보안이 취약한 곳에 사는 사람들의 신변을 보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 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호하고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,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보안을 강화하기 위함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ko-KR" altLang="en-US" sz="1200" dirty="0">
                  <a:solidFill>
                    <a:srgbClr val="00B050"/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필요 기능 </a:t>
              </a:r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: 1)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움직임 감지센서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 2)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경보기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 3) </a:t>
              </a:r>
              <a:r>
                <a:rPr lang="ko-KR" altLang="en-US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나눔바른고딕" panose="020B0603020101020101" pitchFamily="50" charset="-127"/>
                </a:rPr>
                <a:t>장치 컨트롤러</a:t>
              </a:r>
              <a:endParaRPr lang="en-US" altLang="ko-KR" sz="1200" dirty="0">
                <a:solidFill>
                  <a:schemeClr val="bg2">
                    <a:lumMod val="50000"/>
                  </a:schemeClr>
                </a:solidFill>
                <a:latin typeface="Adobe Fan Heiti Std B" panose="020B0700000000000000" pitchFamily="34" charset="-128"/>
                <a:ea typeface="Adobe Fan Heiti Std B" panose="020B0700000000000000" pitchFamily="34" charset="-128"/>
              </a:endParaRPr>
            </a:p>
            <a:p>
              <a:r>
                <a:rPr lang="en-US" altLang="ko-KR" sz="1200" dirty="0">
                  <a:solidFill>
                    <a:schemeClr val="bg2">
                      <a:lumMod val="50000"/>
                    </a:schemeClr>
                  </a:solidFill>
                  <a:latin typeface="Adobe Fan Heiti Std B" panose="020B0700000000000000" pitchFamily="34" charset="-128"/>
                  <a:ea typeface="Adobe Fan Heiti Std B" panose="020B0700000000000000" pitchFamily="34" charset="-128"/>
                </a:rPr>
                <a:t>                     4) GPS</a:t>
              </a:r>
            </a:p>
          </p:txBody>
        </p:sp>
      </p:grpSp>
      <p:pic>
        <p:nvPicPr>
          <p:cNvPr id="2" name="그림 1">
            <a:extLst>
              <a:ext uri="{FF2B5EF4-FFF2-40B4-BE49-F238E27FC236}">
                <a16:creationId xmlns:a16="http://schemas.microsoft.com/office/drawing/2014/main" id="{C2CFD5F5-36BA-4C45-AE56-49DA1C4B9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5536" y="927347"/>
            <a:ext cx="3098592" cy="2557405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781659FD-5808-4C51-8F0B-2C279F8C6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1538" y="3532000"/>
            <a:ext cx="3795627" cy="2513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8285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5">
      <a:dk1>
        <a:sysClr val="windowText" lastClr="000000"/>
      </a:dk1>
      <a:lt1>
        <a:sysClr val="window" lastClr="FFFFFF"/>
      </a:lt1>
      <a:dk2>
        <a:srgbClr val="A3D4D5"/>
      </a:dk2>
      <a:lt2>
        <a:srgbClr val="E7E6E6"/>
      </a:lt2>
      <a:accent1>
        <a:srgbClr val="B0D8DA"/>
      </a:accent1>
      <a:accent2>
        <a:srgbClr val="7BB9BF"/>
      </a:accent2>
      <a:accent3>
        <a:srgbClr val="A5A5A5"/>
      </a:accent3>
      <a:accent4>
        <a:srgbClr val="76C4C2"/>
      </a:accent4>
      <a:accent5>
        <a:srgbClr val="EDEDED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412</TotalTime>
  <Words>209</Words>
  <Application>Microsoft Office PowerPoint</Application>
  <PresentationFormat>와이드스크린</PresentationFormat>
  <Paragraphs>50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Adobe Fan Heiti Std B</vt:lpstr>
      <vt:lpstr>Arial Black</vt:lpstr>
      <vt:lpstr>맑은 고딕</vt:lpstr>
      <vt:lpstr>궁서</vt:lpstr>
      <vt:lpstr>Arial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이수민</dc:creator>
  <cp:lastModifiedBy>임승호</cp:lastModifiedBy>
  <cp:revision>55</cp:revision>
  <dcterms:created xsi:type="dcterms:W3CDTF">2017-09-03T08:04:08Z</dcterms:created>
  <dcterms:modified xsi:type="dcterms:W3CDTF">2020-09-10T01:56:52Z</dcterms:modified>
</cp:coreProperties>
</file>

<file path=docProps/thumbnail.jpeg>
</file>